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68" r:id="rId5"/>
  </p:sldIdLst>
  <p:sldSz cx="7559675" cy="1069181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3132" y="72"/>
      </p:cViewPr>
      <p:guideLst/>
    </p:cSldViewPr>
  </p:slideViewPr>
  <p:notesTextViewPr>
    <p:cViewPr>
      <p:scale>
        <a:sx n="1" d="1"/>
        <a:sy n="1" d="1"/>
      </p:scale>
      <p:origin x="0" y="0"/>
    </p:cViewPr>
  </p:notesTextViewPr>
  <p:notesViewPr>
    <p:cSldViewPr snapToGrid="0">
      <p:cViewPr varScale="1">
        <p:scale>
          <a:sx n="77" d="100"/>
          <a:sy n="77" d="100"/>
        </p:scale>
        <p:origin x="25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E0AFCF-DC3A-578F-0D5B-34F597101EC3}"/>
              </a:ext>
            </a:extLst>
          </p:cNvPr>
          <p:cNvSpPr>
            <a:spLocks noGrp="1"/>
          </p:cNvSpPr>
          <p:nvPr>
            <p:ph type="hdr" sz="quarter"/>
          </p:nvPr>
        </p:nvSpPr>
        <p:spPr>
          <a:xfrm>
            <a:off x="1" y="1"/>
            <a:ext cx="3037839" cy="466434"/>
          </a:xfrm>
          <a:prstGeom prst="rect">
            <a:avLst/>
          </a:prstGeom>
        </p:spPr>
        <p:txBody>
          <a:bodyPr vert="horz" lIns="94155" tIns="47078" rIns="94155" bIns="47078" rtlCol="0"/>
          <a:lstStyle>
            <a:lvl1pPr algn="l">
              <a:defRPr sz="1200"/>
            </a:lvl1pPr>
          </a:lstStyle>
          <a:p>
            <a:endParaRPr lang="en-GB"/>
          </a:p>
        </p:txBody>
      </p:sp>
      <p:sp>
        <p:nvSpPr>
          <p:cNvPr id="3" name="Date Placeholder 2">
            <a:extLst>
              <a:ext uri="{FF2B5EF4-FFF2-40B4-BE49-F238E27FC236}">
                <a16:creationId xmlns:a16="http://schemas.microsoft.com/office/drawing/2014/main" id="{71E7F110-68C9-E6C4-7ED7-E4C3AB6982B4}"/>
              </a:ext>
            </a:extLst>
          </p:cNvPr>
          <p:cNvSpPr>
            <a:spLocks noGrp="1"/>
          </p:cNvSpPr>
          <p:nvPr>
            <p:ph type="dt" sz="quarter" idx="1"/>
          </p:nvPr>
        </p:nvSpPr>
        <p:spPr>
          <a:xfrm>
            <a:off x="3970938" y="1"/>
            <a:ext cx="3037839" cy="466434"/>
          </a:xfrm>
          <a:prstGeom prst="rect">
            <a:avLst/>
          </a:prstGeom>
        </p:spPr>
        <p:txBody>
          <a:bodyPr vert="horz" lIns="94155" tIns="47078" rIns="94155" bIns="47078" rtlCol="0"/>
          <a:lstStyle>
            <a:lvl1pPr algn="r">
              <a:defRPr sz="1200"/>
            </a:lvl1pPr>
          </a:lstStyle>
          <a:p>
            <a:fld id="{00DC0B6E-4ED2-422F-8CAE-FB0A7B559136}" type="datetimeFigureOut">
              <a:rPr lang="en-GB" smtClean="0"/>
              <a:t>05/02/2024</a:t>
            </a:fld>
            <a:endParaRPr lang="en-GB"/>
          </a:p>
        </p:txBody>
      </p:sp>
      <p:sp>
        <p:nvSpPr>
          <p:cNvPr id="4" name="Footer Placeholder 3">
            <a:extLst>
              <a:ext uri="{FF2B5EF4-FFF2-40B4-BE49-F238E27FC236}">
                <a16:creationId xmlns:a16="http://schemas.microsoft.com/office/drawing/2014/main" id="{FA2D643C-8721-48F4-3418-9420A63E5986}"/>
              </a:ext>
            </a:extLst>
          </p:cNvPr>
          <p:cNvSpPr>
            <a:spLocks noGrp="1"/>
          </p:cNvSpPr>
          <p:nvPr>
            <p:ph type="ftr" sz="quarter" idx="2"/>
          </p:nvPr>
        </p:nvSpPr>
        <p:spPr>
          <a:xfrm>
            <a:off x="1" y="8829967"/>
            <a:ext cx="3037839" cy="466433"/>
          </a:xfrm>
          <a:prstGeom prst="rect">
            <a:avLst/>
          </a:prstGeom>
        </p:spPr>
        <p:txBody>
          <a:bodyPr vert="horz" lIns="94155" tIns="47078" rIns="94155" bIns="47078"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9F1F012-1015-52E0-131F-1478583A908C}"/>
              </a:ext>
            </a:extLst>
          </p:cNvPr>
          <p:cNvSpPr>
            <a:spLocks noGrp="1"/>
          </p:cNvSpPr>
          <p:nvPr>
            <p:ph type="sldNum" sz="quarter" idx="3"/>
          </p:nvPr>
        </p:nvSpPr>
        <p:spPr>
          <a:xfrm>
            <a:off x="3970938" y="8829967"/>
            <a:ext cx="3037839" cy="466433"/>
          </a:xfrm>
          <a:prstGeom prst="rect">
            <a:avLst/>
          </a:prstGeom>
        </p:spPr>
        <p:txBody>
          <a:bodyPr vert="horz" lIns="94155" tIns="47078" rIns="94155" bIns="47078" rtlCol="0" anchor="b"/>
          <a:lstStyle>
            <a:lvl1pPr algn="r">
              <a:defRPr sz="1200"/>
            </a:lvl1pPr>
          </a:lstStyle>
          <a:p>
            <a:fld id="{DC75080F-B18A-4FF6-A66B-AEFE6ADB9E85}" type="slidenum">
              <a:rPr lang="en-GB" smtClean="0"/>
              <a:t>‹#›</a:t>
            </a:fld>
            <a:endParaRPr lang="en-GB"/>
          </a:p>
        </p:txBody>
      </p:sp>
    </p:spTree>
    <p:extLst>
      <p:ext uri="{BB962C8B-B14F-4D97-AF65-F5344CB8AC3E}">
        <p14:creationId xmlns:p14="http://schemas.microsoft.com/office/powerpoint/2010/main" val="351567803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39" cy="466434"/>
          </a:xfrm>
          <a:prstGeom prst="rect">
            <a:avLst/>
          </a:prstGeom>
        </p:spPr>
        <p:txBody>
          <a:bodyPr vert="horz" lIns="94155" tIns="47078" rIns="94155" bIns="47078" rtlCol="0"/>
          <a:lstStyle>
            <a:lvl1pPr algn="l">
              <a:defRPr sz="1200"/>
            </a:lvl1pPr>
          </a:lstStyle>
          <a:p>
            <a:endParaRPr lang="en-GB"/>
          </a:p>
        </p:txBody>
      </p:sp>
      <p:sp>
        <p:nvSpPr>
          <p:cNvPr id="3" name="Date Placeholder 2"/>
          <p:cNvSpPr>
            <a:spLocks noGrp="1"/>
          </p:cNvSpPr>
          <p:nvPr>
            <p:ph type="dt" idx="1"/>
          </p:nvPr>
        </p:nvSpPr>
        <p:spPr>
          <a:xfrm>
            <a:off x="3970938" y="1"/>
            <a:ext cx="3037839" cy="466434"/>
          </a:xfrm>
          <a:prstGeom prst="rect">
            <a:avLst/>
          </a:prstGeom>
        </p:spPr>
        <p:txBody>
          <a:bodyPr vert="horz" lIns="94155" tIns="47078" rIns="94155" bIns="47078" rtlCol="0"/>
          <a:lstStyle>
            <a:lvl1pPr algn="r">
              <a:defRPr sz="1200"/>
            </a:lvl1pPr>
          </a:lstStyle>
          <a:p>
            <a:fld id="{379E7441-9304-48F1-9A45-0EC50D6FDDFE}" type="datetimeFigureOut">
              <a:rPr lang="en-GB" smtClean="0"/>
              <a:t>05/02/2024</a:t>
            </a:fld>
            <a:endParaRPr lang="en-GB"/>
          </a:p>
        </p:txBody>
      </p:sp>
      <p:sp>
        <p:nvSpPr>
          <p:cNvPr id="4" name="Slide Image Placeholder 3"/>
          <p:cNvSpPr>
            <a:spLocks noGrp="1" noRot="1" noChangeAspect="1"/>
          </p:cNvSpPr>
          <p:nvPr>
            <p:ph type="sldImg" idx="2"/>
          </p:nvPr>
        </p:nvSpPr>
        <p:spPr>
          <a:xfrm>
            <a:off x="2395538" y="1162050"/>
            <a:ext cx="2219325" cy="3136900"/>
          </a:xfrm>
          <a:prstGeom prst="rect">
            <a:avLst/>
          </a:prstGeom>
          <a:noFill/>
          <a:ln w="12700">
            <a:solidFill>
              <a:prstClr val="black"/>
            </a:solidFill>
          </a:ln>
        </p:spPr>
        <p:txBody>
          <a:bodyPr vert="horz" lIns="94155" tIns="47078" rIns="94155" bIns="47078"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4155" tIns="47078" rIns="94155" bIns="470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829967"/>
            <a:ext cx="3037839" cy="466433"/>
          </a:xfrm>
          <a:prstGeom prst="rect">
            <a:avLst/>
          </a:prstGeom>
        </p:spPr>
        <p:txBody>
          <a:bodyPr vert="horz" lIns="94155" tIns="47078" rIns="94155" bIns="47078"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39" cy="466433"/>
          </a:xfrm>
          <a:prstGeom prst="rect">
            <a:avLst/>
          </a:prstGeom>
        </p:spPr>
        <p:txBody>
          <a:bodyPr vert="horz" lIns="94155" tIns="47078" rIns="94155" bIns="47078" rtlCol="0" anchor="b"/>
          <a:lstStyle>
            <a:lvl1pPr algn="r">
              <a:defRPr sz="1200"/>
            </a:lvl1pPr>
          </a:lstStyle>
          <a:p>
            <a:fld id="{85C6862B-E8A8-4819-91E2-866B75D62203}" type="slidenum">
              <a:rPr lang="en-GB" smtClean="0"/>
              <a:t>‹#›</a:t>
            </a:fld>
            <a:endParaRPr lang="en-GB"/>
          </a:p>
        </p:txBody>
      </p:sp>
    </p:spTree>
    <p:extLst>
      <p:ext uri="{BB962C8B-B14F-4D97-AF65-F5344CB8AC3E}">
        <p14:creationId xmlns:p14="http://schemas.microsoft.com/office/powerpoint/2010/main" val="301193989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430D9E03-5166-FBF5-B019-35BB61D9A6FD}"/>
              </a:ext>
            </a:extLst>
          </p:cNvPr>
          <p:cNvSpPr>
            <a:spLocks noGrp="1"/>
          </p:cNvSpPr>
          <p:nvPr>
            <p:ph type="sldNum" sz="quarter" idx="4"/>
          </p:nvPr>
        </p:nvSpPr>
        <p:spPr>
          <a:xfrm>
            <a:off x="7915398" y="10161200"/>
            <a:ext cx="1700927" cy="265570"/>
          </a:xfrm>
          <a:prstGeom prst="rect">
            <a:avLst/>
          </a:prstGeom>
        </p:spPr>
        <p:txBody>
          <a:bodyPr/>
          <a:lstStyle>
            <a:lvl1pPr algn="r">
              <a:defRPr sz="1600">
                <a:solidFill>
                  <a:schemeClr val="bg1"/>
                </a:solidFill>
              </a:defRPr>
            </a:lvl1pPr>
          </a:lstStyle>
          <a:p>
            <a:endParaRPr lang="en-GB" dirty="0"/>
          </a:p>
        </p:txBody>
      </p:sp>
      <p:sp>
        <p:nvSpPr>
          <p:cNvPr id="2" name="TextBox 1">
            <a:extLst>
              <a:ext uri="{FF2B5EF4-FFF2-40B4-BE49-F238E27FC236}">
                <a16:creationId xmlns:a16="http://schemas.microsoft.com/office/drawing/2014/main" id="{DF6EC24A-3AB8-D68D-3807-54E8334E1D74}"/>
              </a:ext>
            </a:extLst>
          </p:cNvPr>
          <p:cNvSpPr txBox="1"/>
          <p:nvPr userDrawn="1"/>
        </p:nvSpPr>
        <p:spPr>
          <a:xfrm>
            <a:off x="3260034" y="715617"/>
            <a:ext cx="2411896"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378969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endParaRPr lang="en-GB"/>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GB"/>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7" name="Slide Number Placeholder 5">
            <a:extLst>
              <a:ext uri="{FF2B5EF4-FFF2-40B4-BE49-F238E27FC236}">
                <a16:creationId xmlns:a16="http://schemas.microsoft.com/office/drawing/2014/main" id="{F454CD91-294A-A96F-3F72-A6563FEC374E}"/>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3449569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US" dirty="0"/>
              <a:t>Click to edit Master title style</a:t>
            </a:r>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endParaRPr lang="en-GB"/>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GB"/>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7" name="Slide Number Placeholder 5">
            <a:extLst>
              <a:ext uri="{FF2B5EF4-FFF2-40B4-BE49-F238E27FC236}">
                <a16:creationId xmlns:a16="http://schemas.microsoft.com/office/drawing/2014/main" id="{8F44D288-1F4A-6EC0-8EF3-D8B19BA44BC5}"/>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183954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endParaRPr lang="en-GB"/>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GB"/>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8" name="Slide Number Placeholder 5">
            <a:extLst>
              <a:ext uri="{FF2B5EF4-FFF2-40B4-BE49-F238E27FC236}">
                <a16:creationId xmlns:a16="http://schemas.microsoft.com/office/drawing/2014/main" id="{D37CFC81-D54A-38F8-D798-8AFFCCC6D9AF}"/>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379783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19728" y="9909729"/>
            <a:ext cx="1700927" cy="569240"/>
          </a:xfrm>
          <a:prstGeom prst="rect">
            <a:avLst/>
          </a:prstGeom>
        </p:spPr>
        <p:txBody>
          <a:bodyPr/>
          <a:lstStyle/>
          <a:p>
            <a:endParaRPr lang="en-GB"/>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GB"/>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10" name="Slide Number Placeholder 5">
            <a:extLst>
              <a:ext uri="{FF2B5EF4-FFF2-40B4-BE49-F238E27FC236}">
                <a16:creationId xmlns:a16="http://schemas.microsoft.com/office/drawing/2014/main" id="{5D53A868-2C1B-07AD-5501-FE31BAE79D87}"/>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369504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519728" y="9909729"/>
            <a:ext cx="1700927" cy="569240"/>
          </a:xfrm>
          <a:prstGeom prst="rect">
            <a:avLst/>
          </a:prstGeom>
        </p:spPr>
        <p:txBody>
          <a:bodyPr/>
          <a:lstStyle/>
          <a:p>
            <a:endParaRPr lang="en-GB"/>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GB"/>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6" name="Slide Number Placeholder 5">
            <a:extLst>
              <a:ext uri="{FF2B5EF4-FFF2-40B4-BE49-F238E27FC236}">
                <a16:creationId xmlns:a16="http://schemas.microsoft.com/office/drawing/2014/main" id="{4CF4EFBE-8C5F-6F25-4CF0-2108B16C1EC8}"/>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1619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endParaRPr lang="en-GB"/>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GB"/>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5" name="Slide Number Placeholder 5">
            <a:extLst>
              <a:ext uri="{FF2B5EF4-FFF2-40B4-BE49-F238E27FC236}">
                <a16:creationId xmlns:a16="http://schemas.microsoft.com/office/drawing/2014/main" id="{BE067D02-B692-15BE-E025-FB0A1B485A59}"/>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268743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US"/>
              <a:t>Click to edit Master title style</a:t>
            </a:r>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endParaRPr lang="en-GB"/>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GB"/>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8" name="Slide Number Placeholder 5">
            <a:extLst>
              <a:ext uri="{FF2B5EF4-FFF2-40B4-BE49-F238E27FC236}">
                <a16:creationId xmlns:a16="http://schemas.microsoft.com/office/drawing/2014/main" id="{7217FB7C-1792-205E-34B7-8721AFC33C08}"/>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94334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US"/>
              <a:t>Click to edit Master title style</a:t>
            </a:r>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endParaRPr lang="en-GB"/>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GB"/>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8" name="Slide Number Placeholder 5">
            <a:extLst>
              <a:ext uri="{FF2B5EF4-FFF2-40B4-BE49-F238E27FC236}">
                <a16:creationId xmlns:a16="http://schemas.microsoft.com/office/drawing/2014/main" id="{A9714E24-A7D3-E22F-72D6-BFCE6281DA00}"/>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402382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US" dirty="0"/>
              <a:t>Click to edit Master title style</a:t>
            </a:r>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endParaRPr lang="en-GB"/>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GB"/>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78221BA6-0826-4D28-B8F8-4710C8B368F1}" type="slidenum">
              <a:rPr lang="en-GB" smtClean="0"/>
              <a:t>‹#›</a:t>
            </a:fld>
            <a:endParaRPr lang="en-GB"/>
          </a:p>
        </p:txBody>
      </p:sp>
      <p:sp>
        <p:nvSpPr>
          <p:cNvPr id="7" name="Slide Number Placeholder 5">
            <a:extLst>
              <a:ext uri="{FF2B5EF4-FFF2-40B4-BE49-F238E27FC236}">
                <a16:creationId xmlns:a16="http://schemas.microsoft.com/office/drawing/2014/main" id="{F46B5080-8956-08B5-89B7-9A4307909EBB}"/>
              </a:ext>
            </a:extLst>
          </p:cNvPr>
          <p:cNvSpPr txBox="1">
            <a:spLocks/>
          </p:cNvSpPr>
          <p:nvPr userDrawn="1"/>
        </p:nvSpPr>
        <p:spPr>
          <a:xfrm>
            <a:off x="5834807" y="10426243"/>
            <a:ext cx="1700927" cy="265570"/>
          </a:xfrm>
          <a:prstGeom prst="rect">
            <a:avLst/>
          </a:prstGeom>
        </p:spPr>
        <p:txBody>
          <a:bodyPr/>
          <a:lstStyle>
            <a:defPPr>
              <a:defRPr lang="en-US"/>
            </a:defPPr>
            <a:lvl1pPr marL="0" algn="r" defTabSz="457200" rtl="0" eaLnBrk="1" latinLnBrk="0" hangingPunct="1">
              <a:defRPr sz="1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Page </a:t>
            </a:r>
            <a:fld id="{78221BA6-0826-4D28-B8F8-4710C8B368F1}" type="slidenum">
              <a:rPr lang="en-GB" smtClean="0"/>
              <a:pPr/>
              <a:t>‹#›</a:t>
            </a:fld>
            <a:endParaRPr lang="en-GB"/>
          </a:p>
        </p:txBody>
      </p:sp>
    </p:spTree>
    <p:extLst>
      <p:ext uri="{BB962C8B-B14F-4D97-AF65-F5344CB8AC3E}">
        <p14:creationId xmlns:p14="http://schemas.microsoft.com/office/powerpoint/2010/main" val="316912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9D5CC8-4B08-7D82-64C0-B30CC1BF41C6}"/>
              </a:ext>
            </a:extLst>
          </p:cNvPr>
          <p:cNvSpPr/>
          <p:nvPr userDrawn="1"/>
        </p:nvSpPr>
        <p:spPr>
          <a:xfrm>
            <a:off x="1" y="10382249"/>
            <a:ext cx="7559674" cy="7620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a:solidFill>
                <a:schemeClr val="bg1"/>
              </a:solidFill>
            </a:endParaRPr>
          </a:p>
        </p:txBody>
      </p:sp>
      <p:sp>
        <p:nvSpPr>
          <p:cNvPr id="14" name="Rectangle 13">
            <a:extLst>
              <a:ext uri="{FF2B5EF4-FFF2-40B4-BE49-F238E27FC236}">
                <a16:creationId xmlns:a16="http://schemas.microsoft.com/office/drawing/2014/main" id="{B23CE968-A4C3-3B65-3462-D0423B51140E}"/>
              </a:ext>
            </a:extLst>
          </p:cNvPr>
          <p:cNvSpPr/>
          <p:nvPr userDrawn="1"/>
        </p:nvSpPr>
        <p:spPr>
          <a:xfrm>
            <a:off x="-1" y="10506075"/>
            <a:ext cx="7559675" cy="185738"/>
          </a:xfrm>
          <a:prstGeom prst="rect">
            <a:avLst/>
          </a:prstGeom>
          <a:solidFill>
            <a:srgbClr val="E11F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a:solidFill>
                  <a:schemeClr val="bg1"/>
                </a:solidFill>
              </a:rPr>
              <a:t>                                                                                                                                                                                                             </a:t>
            </a:r>
            <a:endParaRPr lang="en-US" sz="1200" b="1">
              <a:solidFill>
                <a:schemeClr val="bg1"/>
              </a:solidFill>
            </a:endParaRPr>
          </a:p>
        </p:txBody>
      </p:sp>
      <p:sp>
        <p:nvSpPr>
          <p:cNvPr id="20" name="Slide Number Placeholder 5">
            <a:extLst>
              <a:ext uri="{FF2B5EF4-FFF2-40B4-BE49-F238E27FC236}">
                <a16:creationId xmlns:a16="http://schemas.microsoft.com/office/drawing/2014/main" id="{0E601BF5-963A-004F-6398-2E7C90EC6EDA}"/>
              </a:ext>
            </a:extLst>
          </p:cNvPr>
          <p:cNvSpPr>
            <a:spLocks noGrp="1"/>
          </p:cNvSpPr>
          <p:nvPr>
            <p:ph type="sldNum" sz="quarter" idx="4"/>
          </p:nvPr>
        </p:nvSpPr>
        <p:spPr>
          <a:xfrm>
            <a:off x="5834807" y="10426243"/>
            <a:ext cx="1700927" cy="265570"/>
          </a:xfrm>
          <a:prstGeom prst="rect">
            <a:avLst/>
          </a:prstGeom>
        </p:spPr>
        <p:txBody>
          <a:bodyPr/>
          <a:lstStyle>
            <a:lvl1pPr algn="r">
              <a:defRPr sz="1600">
                <a:solidFill>
                  <a:schemeClr val="bg1"/>
                </a:solidFill>
              </a:defRPr>
            </a:lvl1pPr>
          </a:lstStyle>
          <a:p>
            <a:endParaRPr lang="en-GB" dirty="0"/>
          </a:p>
        </p:txBody>
      </p:sp>
      <p:pic>
        <p:nvPicPr>
          <p:cNvPr id="3" name="Picture 2" descr="A red sign with white letters&#10;&#10;Description automatically generated">
            <a:extLst>
              <a:ext uri="{FF2B5EF4-FFF2-40B4-BE49-F238E27FC236}">
                <a16:creationId xmlns:a16="http://schemas.microsoft.com/office/drawing/2014/main" id="{398B39AC-4D43-BCA0-1BBF-AE7555F122ED}"/>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607366" y="233363"/>
            <a:ext cx="2770638" cy="838202"/>
          </a:xfrm>
          <a:prstGeom prst="rect">
            <a:avLst/>
          </a:prstGeom>
        </p:spPr>
      </p:pic>
    </p:spTree>
    <p:extLst>
      <p:ext uri="{BB962C8B-B14F-4D97-AF65-F5344CB8AC3E}">
        <p14:creationId xmlns:p14="http://schemas.microsoft.com/office/powerpoint/2010/main" val="28575905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unity.griffiths.co.uk/our_projects/north-devon-link-road/" TargetMode="External"/><Relationship Id="rId2" Type="http://schemas.openxmlformats.org/officeDocument/2006/relationships/hyperlink" Target="https://www.devon.gov.uk/ndl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14716EDB-2448-226C-6D00-8DF819DA886B}"/>
              </a:ext>
            </a:extLst>
          </p:cNvPr>
          <p:cNvSpPr>
            <a:spLocks noGrp="1"/>
          </p:cNvSpPr>
          <p:nvPr>
            <p:ph type="sldNum" sz="quarter" idx="4"/>
          </p:nvPr>
        </p:nvSpPr>
        <p:spPr/>
        <p:txBody>
          <a:bodyPr/>
          <a:lstStyle/>
          <a:p>
            <a:r>
              <a:rPr lang="en-GB"/>
              <a:t>Page </a:t>
            </a:r>
            <a:fld id="{78221BA6-0826-4D28-B8F8-4710C8B368F1}" type="slidenum">
              <a:rPr lang="en-GB" smtClean="0"/>
              <a:pPr/>
              <a:t>1</a:t>
            </a:fld>
            <a:endParaRPr lang="en-GB"/>
          </a:p>
        </p:txBody>
      </p:sp>
      <p:sp>
        <p:nvSpPr>
          <p:cNvPr id="4" name="TextBox 3">
            <a:extLst>
              <a:ext uri="{FF2B5EF4-FFF2-40B4-BE49-F238E27FC236}">
                <a16:creationId xmlns:a16="http://schemas.microsoft.com/office/drawing/2014/main" id="{44D4EDAA-C61D-C29E-58FC-BBE1556C5D78}"/>
              </a:ext>
            </a:extLst>
          </p:cNvPr>
          <p:cNvSpPr txBox="1"/>
          <p:nvPr/>
        </p:nvSpPr>
        <p:spPr>
          <a:xfrm>
            <a:off x="479424" y="1285806"/>
            <a:ext cx="6600826" cy="7755969"/>
          </a:xfrm>
          <a:prstGeom prst="rect">
            <a:avLst/>
          </a:prstGeom>
          <a:noFill/>
        </p:spPr>
        <p:txBody>
          <a:bodyPr wrap="square">
            <a:spAutoFit/>
          </a:bodyPr>
          <a:lstStyle/>
          <a:p>
            <a:r>
              <a:rPr lang="en-GB" sz="1200" b="1" dirty="0">
                <a:latin typeface="Arial" panose="020B0604020202020204" pitchFamily="34" charset="0"/>
                <a:ea typeface="Calibri" panose="020F0502020204030204" pitchFamily="34" charset="0"/>
                <a:cs typeface="Arial" panose="020B0604020202020204" pitchFamily="34" charset="0"/>
              </a:rPr>
              <a:t>P</a:t>
            </a:r>
            <a:r>
              <a:rPr lang="en-GB" sz="1200" b="1" dirty="0">
                <a:effectLst/>
                <a:latin typeface="Arial" panose="020B0604020202020204" pitchFamily="34" charset="0"/>
                <a:ea typeface="Calibri" panose="020F0502020204030204" pitchFamily="34" charset="0"/>
                <a:cs typeface="Arial" panose="020B0604020202020204" pitchFamily="34" charset="0"/>
              </a:rPr>
              <a:t>RESS RELEASE 05.02.24</a:t>
            </a:r>
          </a:p>
          <a:p>
            <a:endParaRPr lang="en-GB" sz="1200" dirty="0">
              <a:effectLst/>
              <a:latin typeface="Arial" panose="020B0604020202020204" pitchFamily="34" charset="0"/>
              <a:ea typeface="Calibri" panose="020F0502020204030204" pitchFamily="34" charset="0"/>
              <a:cs typeface="Arial" panose="020B0604020202020204" pitchFamily="34" charset="0"/>
            </a:endParaRPr>
          </a:p>
          <a:p>
            <a:r>
              <a:rPr lang="en-GB" sz="1200" b="1" dirty="0">
                <a:effectLst/>
                <a:latin typeface="Arial" panose="020B0604020202020204" pitchFamily="34" charset="0"/>
                <a:ea typeface="Calibri" panose="020F0502020204030204" pitchFamily="34" charset="0"/>
              </a:rPr>
              <a:t>Last big push as Link Road upgrade accelerates towards final stages</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Work on the A361 North Devon Link Road upgrade is accelerating as the project nears its final stages.</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With the scheme due to be completed in the summer, a big push is being made to complete one of the key remaining elements before the Easter holidays in order to minimise disruption for local residents and businesses.</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The essential work will need five weeks of overnight road closures and temporary daytime traffic lights between North Aller roundabout and Landkey roundabout on the A361.</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As part of Devon County Council’s project, contractor Griffiths needs to excavate the road in a number of areas to waterproof five major structures beneath the road. Drainage improvements, safety barrier replacement and resurfacing will also be undertaken at the same time – reducing the need for additional maintenance in the coming years in order to minimise future disruption.</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The dates for this work are as follows: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From Monday 19 February to Friday 22 March the A361 North Devon Link Road will be closed overnight from 8pm to 6am on weekday evenings Monday to Friday, between North Aller roundabout and Landkey roundabout. There will be no overnight closures at weekends.</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From Tuesday 20 February to Thursday 21 March two sets of temporary traffic lights will be in place from 6am to 8pm on the same stretch of road. At weekends the traffic lights will be in operation 24 hours a day.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Traffic lights will be monitored at all times but motorists are advised to allow extra time for their journey as delays are expected at peak times.</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Abnormal loads will be diverted via the work areas on A361 to reduce congestion.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Work is specialised, weather dependant and intricate but every effort will be made to complete it as quickly as possible to fully re-open the road.</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Arial" panose="020B0604020202020204" pitchFamily="34" charset="0"/>
                <a:ea typeface="Calibri" panose="020F0502020204030204" pitchFamily="34" charset="0"/>
              </a:rPr>
              <a:t>For more information on the North Devon Link Road project go to </a:t>
            </a:r>
            <a:r>
              <a:rPr lang="en-GB" sz="1200" u="sng" dirty="0">
                <a:solidFill>
                  <a:srgbClr val="0000FF"/>
                </a:solidFill>
                <a:effectLst/>
                <a:latin typeface="Arial" panose="020B0604020202020204" pitchFamily="34" charset="0"/>
                <a:ea typeface="Calibri" panose="020F0502020204030204" pitchFamily="34" charset="0"/>
                <a:hlinkClick r:id="rId2"/>
              </a:rPr>
              <a:t>https://www.devon.gov.uk/ndlr/</a:t>
            </a:r>
            <a:r>
              <a:rPr lang="en-GB" sz="1200" dirty="0">
                <a:effectLst/>
                <a:latin typeface="Arial" panose="020B0604020202020204" pitchFamily="34" charset="0"/>
                <a:ea typeface="Calibri" panose="020F0502020204030204" pitchFamily="34" charset="0"/>
              </a:rPr>
              <a:t>  and </a:t>
            </a:r>
            <a:r>
              <a:rPr lang="en-GB" sz="1200" u="sng" dirty="0">
                <a:solidFill>
                  <a:srgbClr val="0000FF"/>
                </a:solidFill>
                <a:effectLst/>
                <a:latin typeface="Arial" panose="020B0604020202020204" pitchFamily="34" charset="0"/>
                <a:ea typeface="Calibri" panose="020F0502020204030204" pitchFamily="34" charset="0"/>
                <a:hlinkClick r:id="rId3"/>
              </a:rPr>
              <a:t>https://community.griffiths.co.uk/our_projects/north-devon-link-road/</a:t>
            </a:r>
            <a:endParaRPr lang="en-GB" sz="12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 </a:t>
            </a:r>
          </a:p>
        </p:txBody>
      </p:sp>
      <p:pic>
        <p:nvPicPr>
          <p:cNvPr id="2" name="Picture 1">
            <a:extLst>
              <a:ext uri="{FF2B5EF4-FFF2-40B4-BE49-F238E27FC236}">
                <a16:creationId xmlns:a16="http://schemas.microsoft.com/office/drawing/2014/main" id="{D215C15A-D47A-2E74-87BA-22677063C515}"/>
              </a:ext>
            </a:extLst>
          </p:cNvPr>
          <p:cNvPicPr>
            <a:picLocks noChangeAspect="1"/>
          </p:cNvPicPr>
          <p:nvPr/>
        </p:nvPicPr>
        <p:blipFill>
          <a:blip r:embed="rId4"/>
          <a:stretch>
            <a:fillRect/>
          </a:stretch>
        </p:blipFill>
        <p:spPr>
          <a:xfrm>
            <a:off x="0" y="0"/>
            <a:ext cx="3117551" cy="1181184"/>
          </a:xfrm>
          <a:prstGeom prst="rect">
            <a:avLst/>
          </a:prstGeom>
        </p:spPr>
      </p:pic>
    </p:spTree>
    <p:extLst>
      <p:ext uri="{BB962C8B-B14F-4D97-AF65-F5344CB8AC3E}">
        <p14:creationId xmlns:p14="http://schemas.microsoft.com/office/powerpoint/2010/main" val="8000609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e6e71fe-7d43-4e0d-832f-07221e645e94" xsi:nil="true"/>
    <lcf76f155ced4ddcb4097134ff3c332f xmlns="a472e69c-4a89-46c3-8d02-06845ad204ba">
      <Terms xmlns="http://schemas.microsoft.com/office/infopath/2007/PartnerControls"/>
    </lcf76f155ced4ddcb4097134ff3c332f>
    <_ip_UnifiedCompliancePolicyUIAction xmlns="de6e71fe-7d43-4e0d-832f-07221e645e94" xsi:nil="true"/>
    <_ip_UnifiedCompliancePolicyProperties xmlns="de6e71fe-7d43-4e0d-832f-07221e645e9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17D41E6714E845A93492E1A4D3D2FB" ma:contentTypeVersion="31" ma:contentTypeDescription="Create a new document." ma:contentTypeScope="" ma:versionID="e9f5873a7689545121fa28fa241d5a20">
  <xsd:schema xmlns:xsd="http://www.w3.org/2001/XMLSchema" xmlns:xs="http://www.w3.org/2001/XMLSchema" xmlns:p="http://schemas.microsoft.com/office/2006/metadata/properties" xmlns:ns2="de6e71fe-7d43-4e0d-832f-07221e645e94" xmlns:ns3="a472e69c-4a89-46c3-8d02-06845ad204ba" targetNamespace="http://schemas.microsoft.com/office/2006/metadata/properties" ma:root="true" ma:fieldsID="bd9bf6bf5d9e48624dceadc18f6a4250" ns2:_="" ns3:_="">
    <xsd:import namespace="de6e71fe-7d43-4e0d-832f-07221e645e94"/>
    <xsd:import namespace="a472e69c-4a89-46c3-8d02-06845ad204b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lcf76f155ced4ddcb4097134ff3c332f" minOccurs="0"/>
                <xsd:element ref="ns2:TaxCatchAll" minOccurs="0"/>
                <xsd:element ref="ns2:_ip_UnifiedCompliancePolicyProperties" minOccurs="0"/>
                <xsd:element ref="ns2: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6e71fe-7d43-4e0d-832f-07221e645e94"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ebd1f114-5627-4aa1-991a-22be8059a3f6}" ma:internalName="TaxCatchAll" ma:showField="CatchAllData" ma:web="de6e71fe-7d43-4e0d-832f-07221e645e94">
      <xsd:complexType>
        <xsd:complexContent>
          <xsd:extension base="dms:MultiChoiceLookup">
            <xsd:sequence>
              <xsd:element name="Value" type="dms:Lookup" maxOccurs="unbounded" minOccurs="0" nillable="true"/>
            </xsd:sequence>
          </xsd:extension>
        </xsd:complexContent>
      </xsd:complexType>
    </xsd:element>
    <xsd:element name="_ip_UnifiedCompliancePolicyProperties" ma:index="23" nillable="true" ma:displayName="Unified Compliance Policy Properties" ma:internalName="_ip_UnifiedCompliancePolicyProperties" ma:readOnly="false">
      <xsd:simpleType>
        <xsd:restriction base="dms:Note"/>
      </xsd:simpleType>
    </xsd:element>
    <xsd:element name="_ip_UnifiedCompliancePolicyUIAction" ma:index="24"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72e69c-4a89-46c3-8d02-06845ad204ba"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KeyPoints" ma:index="8" nillable="true" ma:displayName="MediaServiceAutoKeyPoints" ma:hidden="true" ma:internalName="MediaServiceAutoKeyPoints" ma:readOnly="true">
      <xsd:simpleType>
        <xsd:restriction base="dms:Note"/>
      </xsd:simpleType>
    </xsd:element>
    <xsd:element name="MediaServiceKeyPoints" ma:index="9" nillable="true" ma:displayName="KeyPoints" ma:internalName="MediaServiceKeyPoints" ma:readOnly="true">
      <xsd:simpleType>
        <xsd:restriction base="dms:Note">
          <xsd:maxLength value="255"/>
        </xsd:restriction>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description="" ma:internalName="MediaLengthInSeconds" ma:readOnly="true">
      <xsd:simpleType>
        <xsd:restriction base="dms:Unknown"/>
      </xsd:simpleType>
    </xsd:element>
    <xsd:element name="MediaServiceLocation" ma:index="15" nillable="true" ma:displayName="Location"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0360fb2-5338-4239-9cd0-64990c84177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FC1615-3952-4B42-B1C5-68ECA0F588D2}">
  <ds:schemaRef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purl.org/dc/terms/"/>
    <ds:schemaRef ds:uri="http://schemas.microsoft.com/office/2006/metadata/properties"/>
    <ds:schemaRef ds:uri="http://schemas.openxmlformats.org/package/2006/metadata/core-properties"/>
    <ds:schemaRef ds:uri="a472e69c-4a89-46c3-8d02-06845ad204ba"/>
    <ds:schemaRef ds:uri="de6e71fe-7d43-4e0d-832f-07221e645e94"/>
  </ds:schemaRefs>
</ds:datastoreItem>
</file>

<file path=customXml/itemProps2.xml><?xml version="1.0" encoding="utf-8"?>
<ds:datastoreItem xmlns:ds="http://schemas.openxmlformats.org/officeDocument/2006/customXml" ds:itemID="{C67DB7B0-4C8A-427A-9AE1-BFEEAC2D09BB}">
  <ds:schemaRefs>
    <ds:schemaRef ds:uri="http://schemas.microsoft.com/sharepoint/v3/contenttype/forms"/>
  </ds:schemaRefs>
</ds:datastoreItem>
</file>

<file path=customXml/itemProps3.xml><?xml version="1.0" encoding="utf-8"?>
<ds:datastoreItem xmlns:ds="http://schemas.openxmlformats.org/officeDocument/2006/customXml" ds:itemID="{12AF0A29-80C8-4489-A103-66A658EE3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6e71fe-7d43-4e0d-832f-07221e645e94"/>
    <ds:schemaRef ds:uri="a472e69c-4a89-46c3-8d02-06845ad204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385</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A361 NORTH DEVON LINK ROAD IMPROVEMENTS PROGRES REPORT NO.18 PERIOD JUNE 2022</dc:title>
  <dc:creator>Sudlow, Lynda</dc:creator>
  <cp:lastModifiedBy>Sudlow, Lynda</cp:lastModifiedBy>
  <cp:revision>19</cp:revision>
  <cp:lastPrinted>2023-09-28T09:03:51Z</cp:lastPrinted>
  <dcterms:created xsi:type="dcterms:W3CDTF">2022-07-05T16:57:19Z</dcterms:created>
  <dcterms:modified xsi:type="dcterms:W3CDTF">2024-02-06T17:53:27Z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0x0101004317D41E6714E845A93492E1A4D3D2FB</vt:lpwstr>
  </property>
  <property fmtid="{D5CDD505-2E9C-101B-9397-08002B2CF9AE}" pid="3" name="MediaServiceImageTags">
    <vt:lpwstr/>
  </property>
  <property fmtid="{D5CDD505-2E9C-101B-9397-08002B2CF9AE}" pid="4" name="_ExtendedDescription">
    <vt:lpwstr/>
  </property>
</Properties>
</file>